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7" r:id="rId2"/>
    <p:sldMasterId id="2147483741" r:id="rId3"/>
  </p:sldMasterIdLst>
  <p:notesMasterIdLst>
    <p:notesMasterId r:id="rId23"/>
  </p:notesMasterIdLst>
  <p:handoutMasterIdLst>
    <p:handoutMasterId r:id="rId24"/>
  </p:handoutMasterIdLst>
  <p:sldIdLst>
    <p:sldId id="256" r:id="rId4"/>
    <p:sldId id="285" r:id="rId5"/>
    <p:sldId id="260" r:id="rId6"/>
    <p:sldId id="264" r:id="rId7"/>
    <p:sldId id="265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6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77140" autoAdjust="0"/>
  </p:normalViewPr>
  <p:slideViewPr>
    <p:cSldViewPr>
      <p:cViewPr varScale="1">
        <p:scale>
          <a:sx n="102" d="100"/>
          <a:sy n="102" d="100"/>
        </p:scale>
        <p:origin x="-18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F45EC-C61D-43E4-8224-38F58775CB5F}" type="datetimeFigureOut">
              <a:rPr lang="en-US" smtClean="0"/>
              <a:t>3/7/2011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6773F-0727-4C29-B158-DF44DD2B2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20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6D13AED-6F79-4F23-9ECA-A89D7DBBF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4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Integration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Built</a:t>
            </a:r>
            <a:r>
              <a:rPr lang="en-GB" baseline="0" dirty="0" smtClean="0"/>
              <a:t> on IIS7 Admin Tool Framework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Requires Vista, Windows 7, Windows Server 2008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Analyse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Run in own development or staging environments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Run against ANY web server and ANY framework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Keep history and track changes over time, compare side-by-side older versions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Best Practices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Built</a:t>
            </a:r>
            <a:r>
              <a:rPr lang="en-GB" baseline="0" dirty="0" smtClean="0"/>
              <a:t>-in Reports, also include performance analysis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Query Engine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Create your own queries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Save/Open existing queries to reanalyse after making site changes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Extensible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Add your own parsing logic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Add your own violation detection logic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Extend the User Interface with your own functionality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Crawler</a:t>
            </a:r>
            <a:r>
              <a:rPr lang="en-GB" baseline="0" dirty="0" smtClean="0"/>
              <a:t> Module</a:t>
            </a:r>
          </a:p>
          <a:p>
            <a:r>
              <a:rPr lang="en-GB" baseline="0" dirty="0" smtClean="0"/>
              <a:t>	provide custom parsing logic for new content types, and extend the set of violations with your own</a:t>
            </a:r>
          </a:p>
          <a:p>
            <a:endParaRPr lang="en-GB" baseline="0" dirty="0" smtClean="0"/>
          </a:p>
          <a:p>
            <a:r>
              <a:rPr lang="en-GB" baseline="0" dirty="0" smtClean="0"/>
              <a:t>Site </a:t>
            </a:r>
            <a:r>
              <a:rPr lang="en-GB" baseline="0" dirty="0" err="1" smtClean="0"/>
              <a:t>Analyzer</a:t>
            </a:r>
            <a:r>
              <a:rPr lang="en-GB" baseline="0" dirty="0" smtClean="0"/>
              <a:t> Extension</a:t>
            </a:r>
          </a:p>
          <a:p>
            <a:r>
              <a:rPr lang="en-GB" baseline="0" dirty="0" smtClean="0"/>
              <a:t>	Extend the Site Analysis UI with your own set of tasks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Sitemap Extension</a:t>
            </a:r>
          </a:p>
          <a:p>
            <a:r>
              <a:rPr lang="en-GB" baseline="0" dirty="0" smtClean="0"/>
              <a:t>	Extend the Sitemaps UI with your own set of tasks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9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baseline="0" dirty="0" smtClean="0"/>
              <a:t> be bothered about SEO – different studies have found that on average a minimum of 50% of traffic originates from Search Engines.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Usually</a:t>
            </a:r>
            <a:r>
              <a:rPr lang="en-GB" baseline="0" dirty="0" smtClean="0"/>
              <a:t> finds sites through referral from another web site or through submitting your </a:t>
            </a:r>
            <a:r>
              <a:rPr lang="en-GB" baseline="0" dirty="0" err="1" smtClean="0"/>
              <a:t>url</a:t>
            </a:r>
            <a:r>
              <a:rPr lang="en-GB" baseline="0" dirty="0" smtClean="0"/>
              <a:t> to the Search Engine</a:t>
            </a:r>
          </a:p>
          <a:p>
            <a:endParaRPr lang="en-GB" baseline="0" dirty="0" smtClean="0"/>
          </a:p>
          <a:p>
            <a:r>
              <a:rPr lang="en-GB" baseline="0" dirty="0" smtClean="0"/>
              <a:t>Robots Exclusion Protocol or REP</a:t>
            </a:r>
          </a:p>
          <a:p>
            <a:r>
              <a:rPr lang="en-GB" baseline="0" dirty="0" smtClean="0"/>
              <a:t>List of Files/Directories it should not visit</a:t>
            </a:r>
          </a:p>
          <a:p>
            <a:r>
              <a:rPr lang="en-GB" baseline="0" dirty="0" smtClean="0"/>
              <a:t>Discovers Sitemaps through it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</a:t>
            </a:r>
            <a:r>
              <a:rPr lang="en-GB" baseline="0" dirty="0" err="1" smtClean="0"/>
              <a:t>url</a:t>
            </a:r>
            <a:r>
              <a:rPr lang="en-GB" baseline="0" dirty="0" smtClean="0"/>
              <a:t> is allowed by Robots, then it is processed.</a:t>
            </a:r>
          </a:p>
          <a:p>
            <a:r>
              <a:rPr lang="en-GB" baseline="0" dirty="0" smtClean="0"/>
              <a:t>Downloads resource; analyses content; discovers links on it and continues the cyclic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3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Proper page form and html usage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Title,</a:t>
            </a:r>
            <a:r>
              <a:rPr lang="en-GB" baseline="0" dirty="0" smtClean="0"/>
              <a:t> Keywords, Headings, Link Text, Bolded Text,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Lost content (404)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Content Relevance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Is your Web Site considered an authority in the community?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How fresh is the content?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Links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External and Internal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The more the better (quality matters)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Navigation/Organisation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Clear/Consistent navigation into and around your site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Valid </a:t>
            </a:r>
            <a:r>
              <a:rPr lang="en-GB" baseline="0" dirty="0" err="1" smtClean="0"/>
              <a:t>Markup</a:t>
            </a: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Does not require authentication, cookies, sessions, scripts, objects, referral,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</a:t>
            </a:r>
            <a:r>
              <a:rPr lang="en-GB" baseline="0" dirty="0" smtClean="0"/>
              <a:t> Robots.txt to filter non-relevant areas</a:t>
            </a:r>
          </a:p>
          <a:p>
            <a:r>
              <a:rPr lang="en-GB" baseline="0" dirty="0" smtClean="0"/>
              <a:t>User Sitemaps to guide crawlers to difficult places</a:t>
            </a:r>
          </a:p>
          <a:p>
            <a:r>
              <a:rPr lang="en-GB" baseline="0" dirty="0" smtClean="0"/>
              <a:t>Clear descriptive internal links to content</a:t>
            </a:r>
          </a:p>
          <a:p>
            <a:r>
              <a:rPr lang="en-GB" baseline="0" dirty="0" smtClean="0"/>
              <a:t>Avoid duplicating content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Use Title, Heading, Description, Keywords, Bolded Text, Alt Text, &lt;</a:t>
            </a:r>
            <a:r>
              <a:rPr lang="en-GB" baseline="0" dirty="0" err="1" smtClean="0"/>
              <a:t>noscript</a:t>
            </a:r>
            <a:r>
              <a:rPr lang="en-GB" baseline="0" dirty="0" smtClean="0"/>
              <a:t>&gt;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Use proper HTML semantics to highlight importance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Ensure JavaScript is not required to access pages</a:t>
            </a:r>
          </a:p>
          <a:p>
            <a:r>
              <a:rPr lang="en-GB" baseline="0" dirty="0" smtClean="0"/>
              <a:t>If using images/RIA make sure to provide textual representation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Beware of Malware, Hidden Text, Too many arguments in URLs, Login pages, unnecessary redirects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6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Is the content and structure of my site optimized for a search engine to crawl it?</a:t>
            </a:r>
          </a:p>
          <a:p>
            <a:pPr lvl="1"/>
            <a:r>
              <a:rPr lang="en-US" sz="2000" dirty="0" smtClean="0"/>
              <a:t>How do I ensure that all external links on my site are valid?</a:t>
            </a:r>
          </a:p>
          <a:p>
            <a:pPr lvl="1"/>
            <a:r>
              <a:rPr lang="en-US" sz="2000" dirty="0" smtClean="0"/>
              <a:t>If I change something on my site – what will it break?</a:t>
            </a:r>
          </a:p>
          <a:p>
            <a:pPr lvl="1"/>
            <a:r>
              <a:rPr lang="en-US" sz="2000" dirty="0" smtClean="0"/>
              <a:t>Are all pages on my site easily discoverable?</a:t>
            </a:r>
          </a:p>
          <a:p>
            <a:pPr lvl="1"/>
            <a:r>
              <a:rPr lang="en-US" sz="2000" dirty="0" smtClean="0"/>
              <a:t>Do all pages on my site load correctly?</a:t>
            </a:r>
          </a:p>
          <a:p>
            <a:pPr lvl="1"/>
            <a:r>
              <a:rPr lang="en-US" sz="2000" dirty="0" smtClean="0"/>
              <a:t>Is robots.txt too restrictive or too permissive?</a:t>
            </a:r>
          </a:p>
          <a:p>
            <a:pPr lvl="1"/>
            <a:r>
              <a:rPr lang="en-US" sz="2000" dirty="0" smtClean="0"/>
              <a:t>Is sitemap.xml up to date with valid URL’s?</a:t>
            </a:r>
          </a:p>
          <a:p>
            <a:pPr lvl="1"/>
            <a:r>
              <a:rPr lang="en-US" sz="2000" dirty="0" smtClean="0"/>
              <a:t>What are the most difficult to access pages?</a:t>
            </a:r>
          </a:p>
          <a:p>
            <a:pPr lvl="1"/>
            <a:r>
              <a:rPr lang="en-US" sz="2000" dirty="0" smtClean="0"/>
              <a:t>Has anybody inserted a reference to a bad web site?</a:t>
            </a:r>
          </a:p>
          <a:p>
            <a:pPr lvl="1"/>
            <a:r>
              <a:rPr lang="en-US" sz="2000" dirty="0" smtClean="0"/>
              <a:t>What has changed since last time I analyzed the site?</a:t>
            </a:r>
          </a:p>
          <a:p>
            <a:pPr lvl="1"/>
            <a:r>
              <a:rPr lang="en-US" sz="2000" smtClean="0"/>
              <a:t>Etc…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3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3AED-6F79-4F23-9ECA-A89D7DBBFC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807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11EC-DF81-4852-8586-847ED7E6420E}" type="datetime1">
              <a:rPr lang="en-GB" smtClean="0"/>
              <a:t>07/03/2011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www.andrewwestgarth.co.uk/blog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1302A2-08FC-4D95-B665-A9E162D7B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61F-FE16-4D67-A9B6-4E0FBBEBC2E5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07F5-240C-4E30-8EA0-A33300DED3BD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7B66-20C8-448D-A15C-0B5C269D240D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F122-B964-4CCC-84DF-8E8975DBF70B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2D8-7A52-4618-825F-9F2D80961054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439988" y="1844675"/>
            <a:ext cx="3857625" cy="1800225"/>
          </a:xfrm>
          <a:extLst>
            <a:ext uri="{909E8E84-426E-40DD-AFC4-6F175D3DCCD1}">
              <a14:hiddenFill xmlns:a14="http://schemas.microsoft.com/office/drawing/2010/main">
                <a:solidFill>
                  <a:srgbClr val="A759FF"/>
                </a:solidFill>
              </a14:hiddenFill>
            </a:ext>
          </a:extLst>
        </p:spPr>
        <p:txBody>
          <a:bodyPr lIns="82124" tIns="41061" rIns="82124" bIns="41061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439988" y="3810000"/>
            <a:ext cx="5445125" cy="906463"/>
          </a:xfrm>
          <a:extLst>
            <a:ext uri="{909E8E84-426E-40DD-AFC4-6F175D3DCCD1}">
              <a14:hiddenFill xmlns:a14="http://schemas.microsoft.com/office/drawing/2010/main">
                <a:solidFill>
                  <a:srgbClr val="A759FF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40F11EC-DF81-4852-8586-847ED7E6420E}" type="datetime1">
              <a:rPr lang="en-GB" smtClean="0"/>
              <a:t>07/03/2011</a:t>
            </a:fld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www.andrewwestgarth.co.uk/blog</a:t>
            </a:r>
            <a:endParaRPr lang="en-US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1302A2-08FC-4D95-B665-A9E162D7B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2EC1F-DC76-401B-AA26-4ED3B936FA28}" type="datetime1">
              <a:rPr lang="en-GB" smtClean="0"/>
              <a:t>07/03/2011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www.andrewwestgarth.co.uk/blog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F9727-C3E7-48B0-BC1A-6211BF146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8118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23ABF-47EA-41E5-90EF-140FFDDE47AF}" type="datetime1">
              <a:rPr lang="en-GB" smtClean="0"/>
              <a:t>07/03/2011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www.andrewwestgarth.co.uk/blog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6813A-3B2A-487A-B484-F36B50C5E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846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8" y="1828800"/>
            <a:ext cx="3198812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828800"/>
            <a:ext cx="32004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FB93-0A08-4E7D-8E63-9EFA29F1E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24969"/>
      </p:ext>
    </p:extLst>
  </p:cSld>
  <p:clrMapOvr>
    <a:masterClrMapping/>
  </p:clrMapOvr>
  <p:transition>
    <p:wipe dir="r"/>
  </p:transition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FB93-0A08-4E7D-8E63-9EFA29F1E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02357"/>
      </p:ext>
    </p:extLst>
  </p:cSld>
  <p:clrMapOvr>
    <a:masterClrMapping/>
  </p:clrMapOvr>
  <p:transition>
    <p:wipe dir="r"/>
  </p:transition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2EC1F-DC76-401B-AA26-4ED3B936FA28}" type="datetime1">
              <a:rPr lang="en-GB" smtClean="0"/>
              <a:t>07/03/2011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www.andrewwestgarth.co.uk/blog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7F9727-C3E7-48B0-BC1A-6211BF146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8118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FB93-0A08-4E7D-8E63-9EFA29F1E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329537"/>
      </p:ext>
    </p:extLst>
  </p:cSld>
  <p:clrMapOvr>
    <a:masterClrMapping/>
  </p:clrMapOvr>
  <p:transition>
    <p:wipe dir="r"/>
  </p:transition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FB93-0A08-4E7D-8E63-9EFA29F1E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21853"/>
      </p:ext>
    </p:extLst>
  </p:cSld>
  <p:clrMapOvr>
    <a:masterClrMapping/>
  </p:clrMapOvr>
  <p:transition>
    <p:wipe dir="r"/>
  </p:transition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FB93-0A08-4E7D-8E63-9EFA29F1E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29243"/>
      </p:ext>
    </p:extLst>
  </p:cSld>
  <p:clrMapOvr>
    <a:masterClrMapping/>
  </p:clrMapOvr>
  <p:transition>
    <p:wipe dir="r"/>
  </p:transition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FB93-0A08-4E7D-8E63-9EFA29F1E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89997"/>
      </p:ext>
    </p:extLst>
  </p:cSld>
  <p:clrMapOvr>
    <a:masterClrMapping/>
  </p:clrMapOvr>
  <p:transition>
    <p:wipe dir="r"/>
  </p:transition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FB93-0A08-4E7D-8E63-9EFA29F1E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902772"/>
      </p:ext>
    </p:extLst>
  </p:cSld>
  <p:clrMapOvr>
    <a:masterClrMapping/>
  </p:clrMapOvr>
  <p:transition>
    <p:wipe dir="r"/>
  </p:transition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4888" y="274638"/>
            <a:ext cx="16367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9988" y="274638"/>
            <a:ext cx="47625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FB93-0A08-4E7D-8E63-9EFA29F1E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07543"/>
      </p:ext>
    </p:extLst>
  </p:cSld>
  <p:clrMapOvr>
    <a:masterClrMapping/>
  </p:clrMapOvr>
  <p:transition>
    <p:wipe dir="r"/>
  </p:transition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23ABF-47EA-41E5-90EF-140FFDDE47AF}" type="datetime1">
              <a:rPr lang="en-GB" smtClean="0"/>
              <a:t>07/03/2011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www.andrewwestgarth.co.uk/blog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46813A-3B2A-487A-B484-F36B50C5E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846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D0F1-1712-470D-BC0A-00855366606B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D18B-2873-48F9-B76A-2C27D8457B0C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AF49-D4C2-470C-9E99-D18BC057EB98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FAB9-1AFA-4494-9AB9-C14B00192CE1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A75A-1614-4904-A9C6-F9CC31E7BADE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DE4D-3EE2-4860-B4A6-86C992844DA3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eartbeat watermark copy.jpg"/>
          <p:cNvPicPr>
            <a:picLocks noChangeAspect="1"/>
          </p:cNvPicPr>
          <p:nvPr/>
        </p:nvPicPr>
        <p:blipFill>
          <a:blip r:embed="rId5"/>
          <a:srcRect l="34040" r="4744"/>
          <a:stretch>
            <a:fillRect/>
          </a:stretch>
        </p:blipFill>
        <p:spPr>
          <a:xfrm>
            <a:off x="0" y="544473"/>
            <a:ext cx="2786050" cy="41963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8229600" cy="44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4369" y="59849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pic>
        <p:nvPicPr>
          <p:cNvPr id="8" name="Picture 7" descr="green logo.tif"/>
          <p:cNvPicPr>
            <a:picLocks noChangeAspect="1"/>
          </p:cNvPicPr>
          <p:nvPr/>
        </p:nvPicPr>
        <p:blipFill>
          <a:blip r:embed="rId6" cstate="print"/>
          <a:srcRect t="76453"/>
          <a:stretch>
            <a:fillRect/>
          </a:stretch>
        </p:blipFill>
        <p:spPr>
          <a:xfrm>
            <a:off x="6434163" y="423598"/>
            <a:ext cx="2241215" cy="376466"/>
          </a:xfrm>
          <a:prstGeom prst="rect">
            <a:avLst/>
          </a:prstGeom>
        </p:spPr>
      </p:pic>
      <p:pic>
        <p:nvPicPr>
          <p:cNvPr id="10" name="Picture 9" descr="Green bottom bar_th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96092"/>
            <a:ext cx="9144000" cy="361909"/>
          </a:xfrm>
          <a:prstGeom prst="rect">
            <a:avLst/>
          </a:prstGeom>
        </p:spPr>
      </p:pic>
      <p:pic>
        <p:nvPicPr>
          <p:cNvPr id="11" name="Picture 10" descr="PTT sml heartbeat green_stag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31" y="5765832"/>
            <a:ext cx="2446370" cy="5014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8229600" cy="44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B73E-D783-4DD0-B4C2-1BF0D59CDC05}" type="datetime1">
              <a:rPr lang="en-GB" smtClean="0"/>
              <a:t>07/03/2011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www.andrewwestgarth.co.uk/blog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00FC-1ABA-49DE-939D-DBDE0E6A0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green logo.tif"/>
          <p:cNvPicPr>
            <a:picLocks noChangeAspect="1"/>
          </p:cNvPicPr>
          <p:nvPr/>
        </p:nvPicPr>
        <p:blipFill>
          <a:blip r:embed="rId13" cstate="print"/>
          <a:srcRect t="76453"/>
          <a:stretch>
            <a:fillRect/>
          </a:stretch>
        </p:blipFill>
        <p:spPr>
          <a:xfrm>
            <a:off x="6872318" y="6357958"/>
            <a:ext cx="1806469" cy="303440"/>
          </a:xfrm>
          <a:prstGeom prst="rect">
            <a:avLst/>
          </a:prstGeom>
        </p:spPr>
      </p:pic>
      <p:pic>
        <p:nvPicPr>
          <p:cNvPr id="10" name="Picture 9" descr="Green bottom bar_thi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031" y="6240501"/>
            <a:ext cx="8251200" cy="45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439988" y="274638"/>
            <a:ext cx="655161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4D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439988" y="1828800"/>
            <a:ext cx="6551612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4D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FDF4EF-FDAC-42CF-97BC-C06509492E5C}" type="datetime1">
              <a:rPr lang="en-GB" smtClean="0"/>
              <a:t>07/03/2011</a:t>
            </a:fld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www.andrewwestgarth.co.uk/blog</a:t>
            </a:r>
            <a:endParaRPr lang="en-US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A2CA25-38E0-466F-9EA2-845EC71FC95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Monkey17Aug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4282" y="71414"/>
            <a:ext cx="1643042" cy="129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iis.net/rawmainfeed.aspx" TargetMode="External"/><Relationship Id="rId2" Type="http://schemas.openxmlformats.org/officeDocument/2006/relationships/hyperlink" Target="http://blogs.msdn.com/carlosag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twitter.com/apwestgarth" TargetMode="External"/><Relationship Id="rId4" Type="http://schemas.openxmlformats.org/officeDocument/2006/relationships/hyperlink" Target="http://www.andrewwestgarth.co.uk/blo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ewwestgarth.co.uk/blog" TargetMode="External"/><Relationship Id="rId2" Type="http://schemas.openxmlformats.org/officeDocument/2006/relationships/hyperlink" Target="mailto:mail@hawaythelads.co.uk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e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earch_engine_marketing" TargetMode="External"/><Relationship Id="rId3" Type="http://schemas.openxmlformats.org/officeDocument/2006/relationships/hyperlink" Target="http://en.wikipedia.org/wiki/Web_site" TargetMode="External"/><Relationship Id="rId7" Type="http://schemas.openxmlformats.org/officeDocument/2006/relationships/hyperlink" Target="http://en.wikipedia.org/wiki/Search_engine_results_p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en.wikipedia.org/wiki/Search_engine" TargetMode="External"/><Relationship Id="rId5" Type="http://schemas.openxmlformats.org/officeDocument/2006/relationships/hyperlink" Target="http://en.wikipedia.org/wiki/Blog" TargetMode="External"/><Relationship Id="rId4" Type="http://schemas.openxmlformats.org/officeDocument/2006/relationships/hyperlink" Target="http://en.wikipedia.org/wiki/World_Wide_Web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</p:spPr>
        <p:txBody>
          <a:bodyPr>
            <a:normAutofit/>
          </a:bodyPr>
          <a:lstStyle/>
          <a:p>
            <a:r>
              <a:rPr lang="en-US" dirty="0" smtClean="0"/>
              <a:t>Ba-da-Bing! Using the IIS SEO Toolkit to Improve your Site’s Ranking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</a:t>
            </a:r>
            <a:r>
              <a:rPr lang="en-US" dirty="0" err="1" smtClean="0"/>
              <a:t>Westgarth</a:t>
            </a:r>
            <a:endParaRPr lang="en-US" dirty="0" smtClean="0"/>
          </a:p>
          <a:p>
            <a:r>
              <a:rPr lang="en-US" dirty="0" smtClean="0"/>
              <a:t>Monday 07</a:t>
            </a:r>
            <a:r>
              <a:rPr lang="en-US" baseline="30000" dirty="0" smtClean="0"/>
              <a:t>th</a:t>
            </a:r>
            <a:r>
              <a:rPr lang="en-US" dirty="0" smtClean="0"/>
              <a:t> March </a:t>
            </a:r>
            <a:r>
              <a:rPr lang="en-US" dirty="0" smtClean="0"/>
              <a:t>2011</a:t>
            </a:r>
          </a:p>
          <a:p>
            <a:r>
              <a:rPr lang="en-US" dirty="0" err="1" smtClean="0"/>
              <a:t>DotNetDevNet</a:t>
            </a:r>
            <a:r>
              <a:rPr lang="en-US" smtClean="0"/>
              <a:t> Bristol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47A325-BE9D-495B-9EDF-86831E5C3D7A}" type="datetime1">
              <a:rPr lang="en-GB" smtClean="0"/>
              <a:t>07/03/2011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293096"/>
            <a:ext cx="1008870" cy="15834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566936"/>
          </a:xfrm>
        </p:spPr>
        <p:txBody>
          <a:bodyPr/>
          <a:lstStyle/>
          <a:p>
            <a:r>
              <a:rPr lang="en-GB" dirty="0" smtClean="0"/>
              <a:t>IIS SEO Toolkit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Analyses your site and helps to fix common SEO Problems</a:t>
            </a:r>
          </a:p>
          <a:p>
            <a:r>
              <a:rPr lang="en-GB" dirty="0" smtClean="0"/>
              <a:t>Looks at your site for the perspective of a Search Engine</a:t>
            </a:r>
          </a:p>
          <a:p>
            <a:r>
              <a:rPr lang="en-GB" dirty="0" smtClean="0"/>
              <a:t>Run at </a:t>
            </a:r>
            <a:r>
              <a:rPr lang="en-GB" dirty="0" err="1" smtClean="0"/>
              <a:t>at</a:t>
            </a:r>
            <a:r>
              <a:rPr lang="en-GB" dirty="0" smtClean="0"/>
              <a:t> each stage of development, staging, production</a:t>
            </a:r>
          </a:p>
          <a:p>
            <a:r>
              <a:rPr lang="en-GB" dirty="0" smtClean="0"/>
              <a:t>Three Main Features</a:t>
            </a:r>
          </a:p>
          <a:p>
            <a:pPr lvl="1"/>
            <a:r>
              <a:rPr lang="en-GB" dirty="0" smtClean="0"/>
              <a:t>Site Analysis</a:t>
            </a:r>
          </a:p>
          <a:p>
            <a:pPr lvl="1"/>
            <a:r>
              <a:rPr lang="en-GB" dirty="0" smtClean="0"/>
              <a:t>Robots Editor</a:t>
            </a:r>
          </a:p>
          <a:p>
            <a:pPr lvl="1"/>
            <a:r>
              <a:rPr lang="en-GB" dirty="0" smtClean="0"/>
              <a:t>Sitemap and Sitemap Index Editor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1485-CC6E-43F3-9645-494847B22B2C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934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566936"/>
          </a:xfrm>
        </p:spPr>
        <p:txBody>
          <a:bodyPr/>
          <a:lstStyle/>
          <a:p>
            <a:r>
              <a:rPr lang="en-GB" dirty="0" smtClean="0"/>
              <a:t>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Integrated with IIS7/7.5</a:t>
            </a:r>
          </a:p>
          <a:p>
            <a:r>
              <a:rPr lang="en-GB" dirty="0" smtClean="0"/>
              <a:t>Analyse local and remote sites</a:t>
            </a:r>
          </a:p>
          <a:p>
            <a:r>
              <a:rPr lang="en-GB" dirty="0" smtClean="0"/>
              <a:t>Over 45 best-practices included</a:t>
            </a:r>
          </a:p>
          <a:p>
            <a:r>
              <a:rPr lang="en-GB" dirty="0" smtClean="0"/>
              <a:t>Powerful Query Engine</a:t>
            </a:r>
          </a:p>
          <a:p>
            <a:r>
              <a:rPr lang="en-GB" dirty="0" smtClean="0"/>
              <a:t>Extensible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BDC8-E8A0-44BD-8EDA-4C974BCAE4B4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551612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Included Rules</a:t>
            </a:r>
            <a:endParaRPr lang="en-GB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138778"/>
              </p:ext>
            </p:extLst>
          </p:nvPr>
        </p:nvGraphicFramePr>
        <p:xfrm>
          <a:off x="2245184" y="795062"/>
          <a:ext cx="6647296" cy="5298234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3323648"/>
                <a:gridCol w="3323648"/>
              </a:tblGrid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Title</a:t>
                      </a:r>
                      <a:r>
                        <a:rPr lang="en-US" sz="1000" baseline="0" dirty="0" smtClean="0">
                          <a:effectLst/>
                        </a:rPr>
                        <a:t> is Missing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Title</a:t>
                      </a:r>
                      <a:r>
                        <a:rPr lang="en-US" sz="1000" baseline="0" dirty="0" smtClean="0">
                          <a:effectLst/>
                        </a:rPr>
                        <a:t> is Empty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Title is Too</a:t>
                      </a:r>
                      <a:r>
                        <a:rPr lang="en-US" sz="1000" baseline="0" dirty="0" smtClean="0">
                          <a:effectLst/>
                        </a:rPr>
                        <a:t> Short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Title is Too Long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Title is not Relevant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Title and Description</a:t>
                      </a:r>
                      <a:r>
                        <a:rPr lang="en-US" sz="1000" baseline="0" dirty="0" smtClean="0">
                          <a:effectLst/>
                        </a:rPr>
                        <a:t> are the same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</a:t>
                      </a:r>
                      <a:r>
                        <a:rPr lang="en-US" sz="1000" baseline="0" dirty="0" smtClean="0">
                          <a:effectLst/>
                        </a:rPr>
                        <a:t> contains multiple Titles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Title begins with branding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Description</a:t>
                      </a:r>
                      <a:r>
                        <a:rPr lang="en-US" sz="1000" baseline="0" dirty="0" smtClean="0">
                          <a:effectLst/>
                        </a:rPr>
                        <a:t> is Missing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Description is Empty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Description</a:t>
                      </a:r>
                      <a:r>
                        <a:rPr lang="en-US" sz="1000" baseline="0" dirty="0" smtClean="0">
                          <a:effectLst/>
                        </a:rPr>
                        <a:t> is Too Short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Description is Too Long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 contains multiple</a:t>
                      </a:r>
                      <a:r>
                        <a:rPr lang="en-US" sz="1000" baseline="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Description</a:t>
                      </a:r>
                      <a:r>
                        <a:rPr lang="en-US" sz="1000" baseline="0" dirty="0" smtClean="0">
                          <a:effectLst/>
                        </a:rPr>
                        <a:t>s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Description Begins with Branding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Image</a:t>
                      </a:r>
                      <a:r>
                        <a:rPr lang="en-US" sz="1000" baseline="0" dirty="0" smtClean="0">
                          <a:effectLst/>
                        </a:rPr>
                        <a:t> does not contain alternate text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 does not contain H1 tag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</a:t>
                      </a:r>
                      <a:r>
                        <a:rPr lang="en-US" sz="1000" baseline="0" dirty="0" smtClean="0">
                          <a:effectLst/>
                        </a:rPr>
                        <a:t> contains multiple H1 tags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effectLst/>
                        </a:rPr>
                        <a:t>noframes</a:t>
                      </a:r>
                      <a:r>
                        <a:rPr lang="en-US" sz="1000" baseline="0" dirty="0" smtClean="0">
                          <a:effectLst/>
                        </a:rPr>
                        <a:t> is missing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effectLst/>
                        </a:rPr>
                        <a:t>nofollow</a:t>
                      </a:r>
                      <a:r>
                        <a:rPr lang="en-US" sz="1000" baseline="0" dirty="0" smtClean="0">
                          <a:effectLst/>
                        </a:rPr>
                        <a:t> is used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effectLst/>
                        </a:rPr>
                        <a:t>noindex</a:t>
                      </a:r>
                      <a:r>
                        <a:rPr lang="en-US" sz="1000" baseline="0" dirty="0" smtClean="0">
                          <a:effectLst/>
                        </a:rPr>
                        <a:t> is used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Link Text is not</a:t>
                      </a:r>
                      <a:r>
                        <a:rPr lang="en-US" sz="1000" baseline="0" dirty="0" smtClean="0">
                          <a:effectLst/>
                        </a:rPr>
                        <a:t> relevant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Hyperlink</a:t>
                      </a:r>
                      <a:r>
                        <a:rPr lang="en-US" sz="1000" baseline="0" dirty="0" smtClean="0">
                          <a:effectLst/>
                        </a:rPr>
                        <a:t> is broken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 contains broken hyperlinks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Multiple</a:t>
                      </a:r>
                      <a:r>
                        <a:rPr lang="en-US" sz="1000" baseline="0" dirty="0" smtClean="0">
                          <a:effectLst/>
                        </a:rPr>
                        <a:t> canonical names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Prevent Unnecessary</a:t>
                      </a:r>
                      <a:r>
                        <a:rPr lang="en-US" sz="1000" baseline="0" dirty="0" smtClean="0">
                          <a:effectLst/>
                        </a:rPr>
                        <a:t> Redirect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Resource used too many times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 is blocked by Robots.txt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Redirect response</a:t>
                      </a:r>
                      <a:r>
                        <a:rPr lang="en-US" sz="1000" baseline="0" dirty="0" smtClean="0">
                          <a:effectLst/>
                        </a:rPr>
                        <a:t> did not include location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Redirect response results</a:t>
                      </a:r>
                      <a:r>
                        <a:rPr lang="en-US" sz="1000" baseline="0" dirty="0" smtClean="0">
                          <a:effectLst/>
                        </a:rPr>
                        <a:t> in another redirect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 contains too many hyperlinks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Content type for Robots is invalid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 returned Incorrect</a:t>
                      </a:r>
                      <a:r>
                        <a:rPr lang="en-US" sz="1000" baseline="0" dirty="0" smtClean="0">
                          <a:effectLst/>
                        </a:rPr>
                        <a:t> Content Type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Unexpected</a:t>
                      </a:r>
                      <a:r>
                        <a:rPr lang="en-US" sz="1000" baseline="0" dirty="0" smtClean="0">
                          <a:effectLst/>
                        </a:rPr>
                        <a:t> error while processing the page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Query</a:t>
                      </a:r>
                      <a:r>
                        <a:rPr lang="en-US" sz="1000" baseline="0" dirty="0" smtClean="0">
                          <a:effectLst/>
                        </a:rPr>
                        <a:t> string contains too many arguments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Session</a:t>
                      </a:r>
                      <a:r>
                        <a:rPr lang="en-US" sz="1000" baseline="0" dirty="0" smtClean="0">
                          <a:effectLst/>
                        </a:rPr>
                        <a:t> ID is included in the URL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Large CSS in the page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Large </a:t>
                      </a:r>
                      <a:r>
                        <a:rPr lang="en-US" sz="1000" dirty="0" err="1" smtClean="0">
                          <a:effectLst/>
                        </a:rPr>
                        <a:t>Javascript</a:t>
                      </a:r>
                      <a:r>
                        <a:rPr lang="en-US" sz="1000" baseline="0" dirty="0" smtClean="0">
                          <a:effectLst/>
                        </a:rPr>
                        <a:t> in the page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</a:t>
                      </a:r>
                      <a:r>
                        <a:rPr lang="en-US" sz="1000" baseline="0" dirty="0" smtClean="0">
                          <a:effectLst/>
                        </a:rPr>
                        <a:t> contains invalid markup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Use of Refresh as</a:t>
                      </a:r>
                      <a:r>
                        <a:rPr lang="en-US" sz="1000" baseline="0" dirty="0" smtClean="0">
                          <a:effectLst/>
                        </a:rPr>
                        <a:t> a Redirect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Page</a:t>
                      </a:r>
                      <a:r>
                        <a:rPr lang="en-US" sz="1000" baseline="0" dirty="0" smtClean="0">
                          <a:effectLst/>
                        </a:rPr>
                        <a:t> contains a large </a:t>
                      </a:r>
                      <a:r>
                        <a:rPr lang="en-US" sz="1000" baseline="0" dirty="0" err="1" smtClean="0">
                          <a:effectLst/>
                        </a:rPr>
                        <a:t>ViewState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Canonical Link has</a:t>
                      </a:r>
                      <a:r>
                        <a:rPr lang="en-US" sz="1000" baseline="0" dirty="0" smtClean="0">
                          <a:effectLst/>
                        </a:rPr>
                        <a:t> permanently moved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Canonical URL is incorrect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Canonical</a:t>
                      </a:r>
                      <a:r>
                        <a:rPr lang="en-US" sz="1000" baseline="0" dirty="0" smtClean="0">
                          <a:effectLst/>
                        </a:rPr>
                        <a:t> URL is broken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Canonical URL is pointing</a:t>
                      </a:r>
                      <a:r>
                        <a:rPr lang="en-US" sz="1000" baseline="0" dirty="0" smtClean="0">
                          <a:effectLst/>
                        </a:rPr>
                        <a:t> to a different domain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  <a:tr h="22993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effectLst/>
                        </a:rPr>
                        <a:t>Canonical</a:t>
                      </a:r>
                      <a:r>
                        <a:rPr lang="en-US" sz="1000" baseline="0" dirty="0" smtClean="0">
                          <a:effectLst/>
                        </a:rPr>
                        <a:t> URL is inconsistent</a:t>
                      </a:r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77952" marR="77952" marT="38979" marB="38979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91E-4F88-4192-A8B8-50EB246FD4F5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0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Analysis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F61-C32E-487D-896B-243E47D94B4F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47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566936"/>
          </a:xfrm>
        </p:spPr>
        <p:txBody>
          <a:bodyPr/>
          <a:lstStyle/>
          <a:p>
            <a:r>
              <a:rPr lang="en-GB" dirty="0" smtClean="0"/>
              <a:t>Robots Editor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Tool to generate Robots.txt files</a:t>
            </a:r>
          </a:p>
          <a:p>
            <a:pPr lvl="1"/>
            <a:r>
              <a:rPr lang="en-GB" dirty="0" smtClean="0"/>
              <a:t>Support for Physical and virtual locations</a:t>
            </a:r>
          </a:p>
          <a:p>
            <a:pPr lvl="1"/>
            <a:r>
              <a:rPr lang="en-GB" dirty="0" smtClean="0"/>
              <a:t>Testing using Site Analysis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8914-F182-4081-9679-887A4FDE4299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68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Sitemap and Sitemap Index Editor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Tool to create Sitemap and Sitemap Index files</a:t>
            </a:r>
          </a:p>
          <a:p>
            <a:pPr lvl="1"/>
            <a:r>
              <a:rPr lang="en-GB" dirty="0" smtClean="0"/>
              <a:t>Physical and Virtual Locations</a:t>
            </a:r>
          </a:p>
          <a:p>
            <a:pPr lvl="1"/>
            <a:r>
              <a:rPr lang="en-GB" dirty="0" smtClean="0"/>
              <a:t>Automatically fills additional data based on content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D367-69B2-43AD-8E3F-E9FBE1C66BE5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78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Robots, Sitemap and Sitemap index editor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64B5-0A6D-4DC7-8B15-81B5805975E6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67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566936"/>
          </a:xfrm>
        </p:spPr>
        <p:txBody>
          <a:bodyPr/>
          <a:lstStyle/>
          <a:p>
            <a:r>
              <a:rPr lang="en-GB" dirty="0" smtClean="0"/>
              <a:t>Extensibility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Provided by Microsoft.Web.Management.SEO.Client.dll</a:t>
            </a:r>
          </a:p>
          <a:p>
            <a:r>
              <a:rPr lang="en-GB" dirty="0" smtClean="0"/>
              <a:t>Three main points</a:t>
            </a:r>
          </a:p>
          <a:p>
            <a:pPr lvl="1"/>
            <a:r>
              <a:rPr lang="en-GB" dirty="0" smtClean="0"/>
              <a:t>Crawler Module</a:t>
            </a:r>
          </a:p>
          <a:p>
            <a:pPr lvl="1"/>
            <a:r>
              <a:rPr lang="en-GB" dirty="0" smtClean="0"/>
              <a:t>Site </a:t>
            </a:r>
            <a:r>
              <a:rPr lang="en-GB" dirty="0" err="1" smtClean="0"/>
              <a:t>Analyzer</a:t>
            </a:r>
            <a:r>
              <a:rPr lang="en-GB" dirty="0" smtClean="0"/>
              <a:t> Extension</a:t>
            </a:r>
          </a:p>
          <a:p>
            <a:pPr lvl="1"/>
            <a:r>
              <a:rPr lang="en-GB" dirty="0" smtClean="0"/>
              <a:t>Sitemap Extension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3E9-3B44-4370-AA84-E8D9078F4CD9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0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Extensibility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FB87-0D0D-46EA-A8F7-3246BC669F43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8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and Resources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IIS.Net</a:t>
            </a:r>
            <a:r>
              <a:rPr lang="en-GB" dirty="0"/>
              <a:t> – Main IIS Resource Site</a:t>
            </a:r>
          </a:p>
          <a:p>
            <a:r>
              <a:rPr lang="en-GB" dirty="0"/>
              <a:t>Carlos Aguilar’s Blog – </a:t>
            </a:r>
            <a:r>
              <a:rPr lang="en-GB" dirty="0">
                <a:hlinkClick r:id="rId2"/>
              </a:rPr>
              <a:t>http://blogs.msdn.com/carlosag</a:t>
            </a:r>
            <a:endParaRPr lang="en-GB" dirty="0"/>
          </a:p>
          <a:p>
            <a:r>
              <a:rPr lang="en-GB" dirty="0"/>
              <a:t>Consolidated IIS RSS Feed - </a:t>
            </a:r>
            <a:r>
              <a:rPr lang="en-GB" dirty="0">
                <a:hlinkClick r:id="rId3"/>
              </a:rPr>
              <a:t>http://blogs.iis.net/rawmainfeed.aspx</a:t>
            </a:r>
            <a:r>
              <a:rPr lang="en-GB" dirty="0"/>
              <a:t> </a:t>
            </a:r>
          </a:p>
          <a:p>
            <a:r>
              <a:rPr lang="en-GB" dirty="0"/>
              <a:t>My Blog – </a:t>
            </a:r>
            <a:r>
              <a:rPr lang="en-GB" dirty="0">
                <a:hlinkClick r:id="rId4"/>
              </a:rPr>
              <a:t>http://www.andrewwestgarth.co.uk/blog</a:t>
            </a:r>
            <a:endParaRPr lang="en-GB" dirty="0"/>
          </a:p>
          <a:p>
            <a:r>
              <a:rPr lang="en-GB" dirty="0"/>
              <a:t>Twitter – </a:t>
            </a:r>
            <a:r>
              <a:rPr lang="en-GB" dirty="0">
                <a:hlinkClick r:id="rId5"/>
              </a:rPr>
              <a:t>http://twitter.com/apwestgarth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3ABF-47EA-41E5-90EF-140FFDDE47AF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315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ASP.Net</a:t>
            </a:r>
            <a:r>
              <a:rPr lang="en-US" dirty="0" smtClean="0"/>
              <a:t> Code Monkey</a:t>
            </a:r>
          </a:p>
          <a:p>
            <a:pPr lvl="1"/>
            <a:r>
              <a:rPr lang="en-US" dirty="0" smtClean="0"/>
              <a:t>Co-Founder of North East Bytes (</a:t>
            </a:r>
            <a:r>
              <a:rPr lang="en-US" dirty="0" err="1" smtClean="0"/>
              <a:t>NEBytes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User group for IT Pros and </a:t>
            </a:r>
            <a:r>
              <a:rPr lang="en-US" dirty="0" err="1" smtClean="0"/>
              <a:t>Devs</a:t>
            </a:r>
            <a:r>
              <a:rPr lang="en-US" dirty="0" smtClean="0"/>
              <a:t> in NE</a:t>
            </a:r>
          </a:p>
          <a:p>
            <a:pPr lvl="1"/>
            <a:r>
              <a:rPr lang="en-US" dirty="0" smtClean="0"/>
              <a:t>Very Interested in Wartime exploits of 617 Squadron – the Dam Busters</a:t>
            </a:r>
          </a:p>
          <a:p>
            <a:pPr lvl="1"/>
            <a:r>
              <a:rPr lang="en-US" dirty="0" smtClean="0"/>
              <a:t>Microsoft Most Valuable Professional for Internet Information Services (IIS)</a:t>
            </a:r>
          </a:p>
          <a:p>
            <a:pPr lvl="1"/>
            <a:r>
              <a:rPr lang="en-GB" dirty="0" smtClean="0">
                <a:hlinkClick r:id="rId2"/>
              </a:rPr>
              <a:t>mail@hawaythelads.co.uk</a:t>
            </a:r>
            <a:endParaRPr lang="en-GB" dirty="0" smtClean="0"/>
          </a:p>
          <a:p>
            <a:pPr lvl="1"/>
            <a:r>
              <a:rPr lang="en-GB" dirty="0" smtClean="0"/>
              <a:t>Twitter.com/</a:t>
            </a:r>
            <a:r>
              <a:rPr lang="en-GB" dirty="0" err="1" smtClean="0"/>
              <a:t>apwestgarth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www.andrewwestgarth.co.uk/blog</a:t>
            </a:r>
            <a:endParaRPr lang="en-GB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1296144" cy="2034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16/06/2010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www.andrewwestgarth.co.uk/blog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E56C-C426-45D3-9525-4C86A3B17C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538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566936"/>
          </a:xfrm>
        </p:spPr>
        <p:txBody>
          <a:bodyPr/>
          <a:lstStyle/>
          <a:p>
            <a:r>
              <a:rPr lang="en-GB" dirty="0" smtClean="0"/>
              <a:t>Web Platform Installer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 it from </a:t>
            </a:r>
            <a:r>
              <a:rPr lang="en-GB" dirty="0" smtClean="0">
                <a:hlinkClick r:id="rId3"/>
              </a:rPr>
              <a:t>www.microsoft.com/web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Install </a:t>
            </a:r>
          </a:p>
          <a:p>
            <a:pPr lvl="1"/>
            <a:r>
              <a:rPr lang="en-GB" dirty="0" smtClean="0"/>
              <a:t>Services</a:t>
            </a:r>
          </a:p>
          <a:p>
            <a:pPr lvl="1"/>
            <a:r>
              <a:rPr lang="en-GB" dirty="0" smtClean="0"/>
              <a:t>Frameworks</a:t>
            </a:r>
          </a:p>
          <a:p>
            <a:pPr lvl="1"/>
            <a:r>
              <a:rPr lang="en-GB" dirty="0" smtClean="0"/>
              <a:t>Tools</a:t>
            </a:r>
          </a:p>
          <a:p>
            <a:pPr lvl="1"/>
            <a:r>
              <a:rPr lang="en-GB" dirty="0" smtClean="0"/>
              <a:t>Applications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2D9A-B4ED-4609-9317-6E401F7E636D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73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566936"/>
          </a:xfrm>
        </p:spPr>
        <p:txBody>
          <a:bodyPr/>
          <a:lstStyle/>
          <a:p>
            <a:r>
              <a:rPr lang="en-GB" dirty="0" smtClean="0"/>
              <a:t>Search……..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 search engines work?</a:t>
            </a:r>
          </a:p>
          <a:p>
            <a:r>
              <a:rPr lang="en-GB" dirty="0" smtClean="0"/>
              <a:t>What impacts optimisation?</a:t>
            </a:r>
          </a:p>
          <a:p>
            <a:r>
              <a:rPr lang="en-GB" dirty="0" smtClean="0"/>
              <a:t>Best Practices</a:t>
            </a:r>
          </a:p>
          <a:p>
            <a:r>
              <a:rPr lang="en-GB" dirty="0" smtClean="0"/>
              <a:t>IIS SEO Toolkit</a:t>
            </a:r>
          </a:p>
          <a:p>
            <a:pPr lvl="1"/>
            <a:r>
              <a:rPr lang="en-GB" dirty="0" smtClean="0"/>
              <a:t>Site Analysis</a:t>
            </a:r>
          </a:p>
          <a:p>
            <a:pPr lvl="2"/>
            <a:r>
              <a:rPr lang="en-GB" dirty="0" smtClean="0"/>
              <a:t>Features</a:t>
            </a:r>
          </a:p>
          <a:p>
            <a:pPr lvl="1"/>
            <a:r>
              <a:rPr lang="en-GB" dirty="0" smtClean="0"/>
              <a:t>Robots</a:t>
            </a:r>
          </a:p>
          <a:p>
            <a:pPr lvl="1"/>
            <a:r>
              <a:rPr lang="en-GB" dirty="0" smtClean="0"/>
              <a:t>Sitemap and Sitemap Editor</a:t>
            </a:r>
          </a:p>
          <a:p>
            <a:pPr lvl="1"/>
            <a:r>
              <a:rPr lang="en-GB" dirty="0" smtClean="0"/>
              <a:t>Extensibility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97AC-F482-4A0F-A521-882D286C72E1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4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29816"/>
            <a:ext cx="6717432" cy="566936"/>
          </a:xfrm>
        </p:spPr>
        <p:txBody>
          <a:bodyPr/>
          <a:lstStyle/>
          <a:p>
            <a:r>
              <a:rPr lang="en-GB" dirty="0" smtClean="0"/>
              <a:t>Search Engine Optimisation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the process of improving the volume or quality of traffic to a </a:t>
            </a:r>
            <a:r>
              <a:rPr lang="en-GB" dirty="0">
                <a:hlinkClick r:id="rId3" action="ppaction://hlinkfile" tooltip="Web site"/>
              </a:rPr>
              <a:t>web site</a:t>
            </a:r>
            <a:r>
              <a:rPr lang="en-GB" dirty="0"/>
              <a:t> or a </a:t>
            </a:r>
            <a:r>
              <a:rPr lang="en-GB" dirty="0">
                <a:hlinkClick r:id="rId4" action="ppaction://hlinkfile" tooltip="World Wide Web"/>
              </a:rPr>
              <a:t>web</a:t>
            </a:r>
            <a:r>
              <a:rPr lang="en-GB" dirty="0"/>
              <a:t> page (such as a </a:t>
            </a:r>
            <a:r>
              <a:rPr lang="en-GB" dirty="0">
                <a:hlinkClick r:id="rId5" action="ppaction://hlinkfile" tooltip="Blog"/>
              </a:rPr>
              <a:t>blog</a:t>
            </a:r>
            <a:r>
              <a:rPr lang="en-GB" dirty="0"/>
              <a:t>) from </a:t>
            </a:r>
            <a:r>
              <a:rPr lang="en-GB" dirty="0">
                <a:hlinkClick r:id="rId6" action="ppaction://hlinkfile" tooltip="Search engine"/>
              </a:rPr>
              <a:t>search engines</a:t>
            </a:r>
            <a:r>
              <a:rPr lang="en-GB" dirty="0"/>
              <a:t> via "natural" or un-paid ("organic" or "algorithmic") </a:t>
            </a:r>
            <a:r>
              <a:rPr lang="en-GB" dirty="0">
                <a:hlinkClick r:id="rId7" action="ppaction://hlinkfile" tooltip="Search engine results page"/>
              </a:rPr>
              <a:t>search results</a:t>
            </a:r>
            <a:r>
              <a:rPr lang="en-GB" dirty="0"/>
              <a:t> as opposed to other forms of </a:t>
            </a:r>
            <a:r>
              <a:rPr lang="en-GB" dirty="0">
                <a:hlinkClick r:id="rId8" action="ppaction://hlinkfile" tooltip="Search engine marketing"/>
              </a:rPr>
              <a:t>search engine marketing</a:t>
            </a:r>
            <a:r>
              <a:rPr lang="en-GB" dirty="0"/>
              <a:t> (SEM) which may deal with paid inclusion</a:t>
            </a:r>
            <a:r>
              <a:rPr lang="en-GB" dirty="0" smtClean="0"/>
              <a:t>. (Wikipedia)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4967-FA0B-4BB5-A04F-CCD2CAE3F985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32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29816"/>
            <a:ext cx="6779096" cy="566936"/>
          </a:xfrm>
        </p:spPr>
        <p:txBody>
          <a:bodyPr/>
          <a:lstStyle/>
          <a:p>
            <a:r>
              <a:rPr lang="en-GB" dirty="0" smtClean="0"/>
              <a:t>Search Engine Mechanics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Discover Reference to your Site</a:t>
            </a:r>
          </a:p>
          <a:p>
            <a:r>
              <a:rPr lang="en-GB" dirty="0" smtClean="0"/>
              <a:t>Requests Robots file</a:t>
            </a:r>
          </a:p>
          <a:p>
            <a:r>
              <a:rPr lang="en-GB" dirty="0" smtClean="0"/>
              <a:t>Processes </a:t>
            </a:r>
            <a:r>
              <a:rPr lang="en-GB" dirty="0" err="1" smtClean="0"/>
              <a:t>Url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3799-6F5D-4907-8548-1249DFD08497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04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566936"/>
          </a:xfrm>
        </p:spPr>
        <p:txBody>
          <a:bodyPr/>
          <a:lstStyle/>
          <a:p>
            <a:r>
              <a:rPr lang="en-GB" dirty="0" smtClean="0"/>
              <a:t>What Can Impact SEO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</a:p>
          <a:p>
            <a:r>
              <a:rPr lang="en-GB" dirty="0" smtClean="0"/>
              <a:t>Content Relevance</a:t>
            </a:r>
          </a:p>
          <a:p>
            <a:r>
              <a:rPr lang="en-GB" dirty="0" smtClean="0"/>
              <a:t>Links</a:t>
            </a:r>
          </a:p>
          <a:p>
            <a:r>
              <a:rPr lang="en-GB" smtClean="0"/>
              <a:t>Navigation/Organisation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8886-204E-4315-965C-71501E61689E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5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566936"/>
          </a:xfrm>
        </p:spPr>
        <p:txBody>
          <a:bodyPr/>
          <a:lstStyle/>
          <a:p>
            <a:r>
              <a:rPr lang="en-GB" dirty="0" smtClean="0"/>
              <a:t>Best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Maximise the time spent by the crawlers on your site</a:t>
            </a:r>
          </a:p>
          <a:p>
            <a:r>
              <a:rPr lang="en-GB" dirty="0" smtClean="0"/>
              <a:t>Provide as much information as possible using Text</a:t>
            </a:r>
          </a:p>
          <a:p>
            <a:r>
              <a:rPr lang="en-GB" dirty="0" smtClean="0"/>
              <a:t>Optimal &amp; Simple Navigation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6D3-160A-4BD3-A7E7-F016A414D951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00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566936"/>
          </a:xfrm>
        </p:spPr>
        <p:txBody>
          <a:bodyPr/>
          <a:lstStyle/>
          <a:p>
            <a:r>
              <a:rPr lang="en-GB" dirty="0" smtClean="0"/>
              <a:t>Straightforward?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Site’s can grow to a huge size so how do you track everything?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3E0-6B8F-48BC-AA6E-7C847520B7D7}" type="datetime1">
              <a:rPr lang="en-GB" smtClean="0"/>
              <a:t>07/03/2011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1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Ppted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Ppted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Ppted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Ppted_TM_Subtitle"/>
</p:tagLst>
</file>

<file path=ppt/theme/theme1.xml><?xml version="1.0" encoding="utf-8"?>
<a:theme xmlns:a="http://schemas.openxmlformats.org/drawingml/2006/main" name="Waterstons presentation 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ed_329_slide">
  <a:themeElements>
    <a:clrScheme name="329_800000_maroon 3">
      <a:dk1>
        <a:srgbClr val="7A7A7A"/>
      </a:dk1>
      <a:lt1>
        <a:srgbClr val="FFFFFF"/>
      </a:lt1>
      <a:dk2>
        <a:srgbClr val="800000"/>
      </a:dk2>
      <a:lt2>
        <a:srgbClr val="FFFFFF"/>
      </a:lt2>
      <a:accent1>
        <a:srgbClr val="FF5151"/>
      </a:accent1>
      <a:accent2>
        <a:srgbClr val="FF904D"/>
      </a:accent2>
      <a:accent3>
        <a:srgbClr val="C0AAAA"/>
      </a:accent3>
      <a:accent4>
        <a:srgbClr val="DADADA"/>
      </a:accent4>
      <a:accent5>
        <a:srgbClr val="FFB3B3"/>
      </a:accent5>
      <a:accent6>
        <a:srgbClr val="E78245"/>
      </a:accent6>
      <a:hlink>
        <a:srgbClr val="48CDFF"/>
      </a:hlink>
      <a:folHlink>
        <a:srgbClr val="DAFF4A"/>
      </a:folHlink>
    </a:clrScheme>
    <a:fontScheme name="329_800000_maro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9_800000_maroon 1">
        <a:dk1>
          <a:srgbClr val="7A7A7A"/>
        </a:dk1>
        <a:lt1>
          <a:srgbClr val="FFFFFF"/>
        </a:lt1>
        <a:dk2>
          <a:srgbClr val="800000"/>
        </a:dk2>
        <a:lt2>
          <a:srgbClr val="FFFFFF"/>
        </a:lt2>
        <a:accent1>
          <a:srgbClr val="CB0000"/>
        </a:accent1>
        <a:accent2>
          <a:srgbClr val="FF0000"/>
        </a:accent2>
        <a:accent3>
          <a:srgbClr val="C0AAAA"/>
        </a:accent3>
        <a:accent4>
          <a:srgbClr val="DADADA"/>
        </a:accent4>
        <a:accent5>
          <a:srgbClr val="E2AAAA"/>
        </a:accent5>
        <a:accent6>
          <a:srgbClr val="E70000"/>
        </a:accent6>
        <a:hlink>
          <a:srgbClr val="FF4D4D"/>
        </a:hlink>
        <a:folHlink>
          <a:srgbClr val="FF9B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9_800000_maroon 2">
        <a:dk1>
          <a:srgbClr val="7A7A7A"/>
        </a:dk1>
        <a:lt1>
          <a:srgbClr val="FFFFFF"/>
        </a:lt1>
        <a:dk2>
          <a:srgbClr val="800000"/>
        </a:dk2>
        <a:lt2>
          <a:srgbClr val="FFFFFF"/>
        </a:lt2>
        <a:accent1>
          <a:srgbClr val="FA51B4"/>
        </a:accent1>
        <a:accent2>
          <a:srgbClr val="FF5151"/>
        </a:accent2>
        <a:accent3>
          <a:srgbClr val="C0AAAA"/>
        </a:accent3>
        <a:accent4>
          <a:srgbClr val="DADADA"/>
        </a:accent4>
        <a:accent5>
          <a:srgbClr val="FCB3D6"/>
        </a:accent5>
        <a:accent6>
          <a:srgbClr val="E74949"/>
        </a:accent6>
        <a:hlink>
          <a:srgbClr val="FF9051"/>
        </a:hlink>
        <a:folHlink>
          <a:srgbClr val="F7D7E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9_800000_maroon 3">
        <a:dk1>
          <a:srgbClr val="7A7A7A"/>
        </a:dk1>
        <a:lt1>
          <a:srgbClr val="FFFFFF"/>
        </a:lt1>
        <a:dk2>
          <a:srgbClr val="800000"/>
        </a:dk2>
        <a:lt2>
          <a:srgbClr val="FFFFFF"/>
        </a:lt2>
        <a:accent1>
          <a:srgbClr val="FF5151"/>
        </a:accent1>
        <a:accent2>
          <a:srgbClr val="FF904D"/>
        </a:accent2>
        <a:accent3>
          <a:srgbClr val="C0AAAA"/>
        </a:accent3>
        <a:accent4>
          <a:srgbClr val="DADADA"/>
        </a:accent4>
        <a:accent5>
          <a:srgbClr val="FFB3B3"/>
        </a:accent5>
        <a:accent6>
          <a:srgbClr val="E78245"/>
        </a:accent6>
        <a:hlink>
          <a:srgbClr val="48CDFF"/>
        </a:hlink>
        <a:folHlink>
          <a:srgbClr val="DAFF4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9_800000_maroon 4">
        <a:dk1>
          <a:srgbClr val="7A7A7A"/>
        </a:dk1>
        <a:lt1>
          <a:srgbClr val="FFFFFF"/>
        </a:lt1>
        <a:dk2>
          <a:srgbClr val="800000"/>
        </a:dk2>
        <a:lt2>
          <a:srgbClr val="FFFFFF"/>
        </a:lt2>
        <a:accent1>
          <a:srgbClr val="3621F8"/>
        </a:accent1>
        <a:accent2>
          <a:srgbClr val="FF1E1E"/>
        </a:accent2>
        <a:accent3>
          <a:srgbClr val="C0AAAA"/>
        </a:accent3>
        <a:accent4>
          <a:srgbClr val="DADADA"/>
        </a:accent4>
        <a:accent5>
          <a:srgbClr val="AEABFB"/>
        </a:accent5>
        <a:accent6>
          <a:srgbClr val="E71A1A"/>
        </a:accent6>
        <a:hlink>
          <a:srgbClr val="41FF12"/>
        </a:hlink>
        <a:folHlink>
          <a:srgbClr val="FFCA1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9_800000_maroo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00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E70000"/>
        </a:accent6>
        <a:hlink>
          <a:srgbClr val="FF4D4D"/>
        </a:hlink>
        <a:folHlink>
          <a:srgbClr val="FF9B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9_800000_maroo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A51B4"/>
        </a:accent1>
        <a:accent2>
          <a:srgbClr val="FF5151"/>
        </a:accent2>
        <a:accent3>
          <a:srgbClr val="FFFFFF"/>
        </a:accent3>
        <a:accent4>
          <a:srgbClr val="000000"/>
        </a:accent4>
        <a:accent5>
          <a:srgbClr val="FCB3D6"/>
        </a:accent5>
        <a:accent6>
          <a:srgbClr val="E74949"/>
        </a:accent6>
        <a:hlink>
          <a:srgbClr val="FF9051"/>
        </a:hlink>
        <a:folHlink>
          <a:srgbClr val="F7D7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9_800000_maroo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5151"/>
        </a:accent1>
        <a:accent2>
          <a:srgbClr val="FF904D"/>
        </a:accent2>
        <a:accent3>
          <a:srgbClr val="FFFFFF"/>
        </a:accent3>
        <a:accent4>
          <a:srgbClr val="000000"/>
        </a:accent4>
        <a:accent5>
          <a:srgbClr val="FFB3B3"/>
        </a:accent5>
        <a:accent6>
          <a:srgbClr val="E78245"/>
        </a:accent6>
        <a:hlink>
          <a:srgbClr val="48CDFF"/>
        </a:hlink>
        <a:folHlink>
          <a:srgbClr val="DAFF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9_800000_maroo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21F8"/>
        </a:accent1>
        <a:accent2>
          <a:srgbClr val="FF1E1E"/>
        </a:accent2>
        <a:accent3>
          <a:srgbClr val="FFFFFF"/>
        </a:accent3>
        <a:accent4>
          <a:srgbClr val="000000"/>
        </a:accent4>
        <a:accent5>
          <a:srgbClr val="AEABFB"/>
        </a:accent5>
        <a:accent6>
          <a:srgbClr val="E71A1A"/>
        </a:accent6>
        <a:hlink>
          <a:srgbClr val="41FF12"/>
        </a:hlink>
        <a:folHlink>
          <a:srgbClr val="FFCA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Waterstons presentation 2007 (1)</Template>
  <TotalTime>720</TotalTime>
  <Words>1105</Words>
  <Application>Microsoft Office PowerPoint</Application>
  <PresentationFormat>On-screen Show (4:3)</PresentationFormat>
  <Paragraphs>241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Waterstons presentation 2007</vt:lpstr>
      <vt:lpstr>Office Theme</vt:lpstr>
      <vt:lpstr>ppted_329_slide</vt:lpstr>
      <vt:lpstr>Ba-da-Bing! Using the IIS SEO Toolkit to Improve your Site’s Ranking</vt:lpstr>
      <vt:lpstr>Who Am I?</vt:lpstr>
      <vt:lpstr>Web Platform Installer</vt:lpstr>
      <vt:lpstr>Search……..</vt:lpstr>
      <vt:lpstr>Search Engine Optimisation</vt:lpstr>
      <vt:lpstr>Search Engine Mechanics</vt:lpstr>
      <vt:lpstr>What Can Impact SEO</vt:lpstr>
      <vt:lpstr>Best Practices</vt:lpstr>
      <vt:lpstr>Straightforward?</vt:lpstr>
      <vt:lpstr>IIS SEO Toolkit</vt:lpstr>
      <vt:lpstr>Features</vt:lpstr>
      <vt:lpstr>Included Rules</vt:lpstr>
      <vt:lpstr>Site Analysis</vt:lpstr>
      <vt:lpstr>Robots Editor</vt:lpstr>
      <vt:lpstr>Sitemap and Sitemap Index Editor</vt:lpstr>
      <vt:lpstr>Robots, Sitemap and Sitemap index editor</vt:lpstr>
      <vt:lpstr>Extensibility</vt:lpstr>
      <vt:lpstr>Extensibility</vt:lpstr>
      <vt:lpstr>Questions and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Paul Westgarth</dc:creator>
  <cp:lastModifiedBy>Andrew</cp:lastModifiedBy>
  <cp:revision>29</cp:revision>
  <dcterms:created xsi:type="dcterms:W3CDTF">2010-04-17T12:03:36Z</dcterms:created>
  <dcterms:modified xsi:type="dcterms:W3CDTF">2011-03-07T18:09:54Z</dcterms:modified>
</cp:coreProperties>
</file>